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Prata" panose="020B0604020202020204" charset="0"/>
      <p:regular r:id="rId16"/>
    </p:embeddedFont>
    <p:embeddedFont>
      <p:font typeface="Raleway"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2" d="100"/>
          <a:sy n="52" d="100"/>
        </p:scale>
        <p:origin x="9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77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VİSA Aləti, Robert Dilts Məntiqsəl Səviyyələri və Holland Metodu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79000"/>
            <a:ext cx="1161454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VİSA (Vizual, İşitsel, Kinestetik, Dijital) Aləti</a:t>
            </a:r>
            <a:endParaRPr lang="en-US" sz="4450" dirty="0"/>
          </a:p>
        </p:txBody>
      </p:sp>
      <p:sp>
        <p:nvSpPr>
          <p:cNvPr id="3" name="Text 1"/>
          <p:cNvSpPr/>
          <p:nvPr/>
        </p:nvSpPr>
        <p:spPr>
          <a:xfrm>
            <a:off x="793790" y="3732014"/>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VİSA aləti insanların dünyanı necə qəbul etməsinin fərqli yollarını izah edir: Vizual, İşitsel, Kinestetik, Dijital. Hər kəs özünə məxsus alətlə dünyanı daha yaxşı qavrayır. Bu alət kommunikasiya və öyrənmədə fərqli yanaşmalara yönəldir.</a:t>
            </a:r>
            <a:endParaRPr lang="en-US" sz="1750" dirty="0"/>
          </a:p>
        </p:txBody>
      </p:sp>
      <p:sp>
        <p:nvSpPr>
          <p:cNvPr id="4" name="Text 2"/>
          <p:cNvSpPr/>
          <p:nvPr/>
        </p:nvSpPr>
        <p:spPr>
          <a:xfrm>
            <a:off x="7599521" y="3732014"/>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Misal olaraq, marketinq kampaniyaları insanların alətlərinə uyğun olaraq hazırlanmalıdır. Təhsildə də fərqli alətlərə malik şagirdlər üçün uyğun tədris üsulları tətbiq edilməlidir. Liderlikdə isə bu alət komandaya daha effektiv rəhbərlik etməyə kömək edir.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75817"/>
            <a:ext cx="9263063"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Robert Dilts Məntiqsəl Səviyyələri</a:t>
            </a:r>
            <a:endParaRPr lang="en-US" sz="4450" dirty="0"/>
          </a:p>
        </p:txBody>
      </p:sp>
      <p:sp>
        <p:nvSpPr>
          <p:cNvPr id="3" name="Shape 1"/>
          <p:cNvSpPr/>
          <p:nvPr/>
        </p:nvSpPr>
        <p:spPr>
          <a:xfrm>
            <a:off x="793790" y="3193375"/>
            <a:ext cx="510302" cy="510302"/>
          </a:xfrm>
          <a:prstGeom prst="roundRect">
            <a:avLst>
              <a:gd name="adj" fmla="val 6667"/>
            </a:avLst>
          </a:prstGeom>
          <a:solidFill>
            <a:srgbClr val="3A3B3C"/>
          </a:solidFill>
          <a:ln/>
        </p:spPr>
      </p:sp>
      <p:sp>
        <p:nvSpPr>
          <p:cNvPr id="4" name="Text 2"/>
          <p:cNvSpPr/>
          <p:nvPr/>
        </p:nvSpPr>
        <p:spPr>
          <a:xfrm>
            <a:off x="878860" y="32358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5" name="Text 3"/>
          <p:cNvSpPr/>
          <p:nvPr/>
        </p:nvSpPr>
        <p:spPr>
          <a:xfrm>
            <a:off x="1530906" y="3193375"/>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Ətraf Mühit: Bizə təsir edən xarici amillər</a:t>
            </a:r>
            <a:endParaRPr lang="en-US" sz="1750" dirty="0"/>
          </a:p>
        </p:txBody>
      </p:sp>
      <p:sp>
        <p:nvSpPr>
          <p:cNvPr id="6" name="Shape 4"/>
          <p:cNvSpPr/>
          <p:nvPr/>
        </p:nvSpPr>
        <p:spPr>
          <a:xfrm>
            <a:off x="7428667" y="3193375"/>
            <a:ext cx="510302" cy="510302"/>
          </a:xfrm>
          <a:prstGeom prst="roundRect">
            <a:avLst>
              <a:gd name="adj" fmla="val 6667"/>
            </a:avLst>
          </a:prstGeom>
          <a:solidFill>
            <a:srgbClr val="3A3B3C"/>
          </a:solidFill>
          <a:ln/>
        </p:spPr>
      </p:sp>
      <p:sp>
        <p:nvSpPr>
          <p:cNvPr id="7" name="Text 5"/>
          <p:cNvSpPr/>
          <p:nvPr/>
        </p:nvSpPr>
        <p:spPr>
          <a:xfrm>
            <a:off x="7513737" y="32358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8" name="Text 6"/>
          <p:cNvSpPr/>
          <p:nvPr/>
        </p:nvSpPr>
        <p:spPr>
          <a:xfrm>
            <a:off x="8165783" y="3193375"/>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Davranış: Bizim hərəkətlərimiz, reaksiyalarımız</a:t>
            </a:r>
            <a:endParaRPr lang="en-US" sz="1750" dirty="0"/>
          </a:p>
        </p:txBody>
      </p:sp>
      <p:sp>
        <p:nvSpPr>
          <p:cNvPr id="9" name="Shape 7"/>
          <p:cNvSpPr/>
          <p:nvPr/>
        </p:nvSpPr>
        <p:spPr>
          <a:xfrm>
            <a:off x="793790" y="4440793"/>
            <a:ext cx="510302" cy="510302"/>
          </a:xfrm>
          <a:prstGeom prst="roundRect">
            <a:avLst>
              <a:gd name="adj" fmla="val 6667"/>
            </a:avLst>
          </a:prstGeom>
          <a:solidFill>
            <a:srgbClr val="3A3B3C"/>
          </a:solidFill>
          <a:ln/>
        </p:spPr>
      </p:sp>
      <p:sp>
        <p:nvSpPr>
          <p:cNvPr id="10" name="Text 8"/>
          <p:cNvSpPr/>
          <p:nvPr/>
        </p:nvSpPr>
        <p:spPr>
          <a:xfrm>
            <a:off x="878860" y="448329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1" name="Text 9"/>
          <p:cNvSpPr/>
          <p:nvPr/>
        </p:nvSpPr>
        <p:spPr>
          <a:xfrm>
            <a:off x="1530906" y="4440793"/>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Bacarıqlar: Bizim nəyi bacardığımız</a:t>
            </a:r>
            <a:endParaRPr lang="en-US" sz="1750" dirty="0"/>
          </a:p>
        </p:txBody>
      </p:sp>
      <p:sp>
        <p:nvSpPr>
          <p:cNvPr id="12" name="Shape 10"/>
          <p:cNvSpPr/>
          <p:nvPr/>
        </p:nvSpPr>
        <p:spPr>
          <a:xfrm>
            <a:off x="7428667" y="4440793"/>
            <a:ext cx="510302" cy="510302"/>
          </a:xfrm>
          <a:prstGeom prst="roundRect">
            <a:avLst>
              <a:gd name="adj" fmla="val 6667"/>
            </a:avLst>
          </a:prstGeom>
          <a:solidFill>
            <a:srgbClr val="3A3B3C"/>
          </a:solidFill>
          <a:ln/>
        </p:spPr>
      </p:sp>
      <p:sp>
        <p:nvSpPr>
          <p:cNvPr id="13" name="Text 11"/>
          <p:cNvSpPr/>
          <p:nvPr/>
        </p:nvSpPr>
        <p:spPr>
          <a:xfrm>
            <a:off x="7513737" y="448329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4" name="Text 12"/>
          <p:cNvSpPr/>
          <p:nvPr/>
        </p:nvSpPr>
        <p:spPr>
          <a:xfrm>
            <a:off x="8165783" y="4440793"/>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Dəyərlər/İnanclar: Bizim nəyə əhəmiyyət verdiyimiz</a:t>
            </a:r>
            <a:endParaRPr lang="en-US" sz="1750" dirty="0"/>
          </a:p>
        </p:txBody>
      </p:sp>
      <p:sp>
        <p:nvSpPr>
          <p:cNvPr id="15" name="Shape 13"/>
          <p:cNvSpPr/>
          <p:nvPr/>
        </p:nvSpPr>
        <p:spPr>
          <a:xfrm>
            <a:off x="793790" y="5688211"/>
            <a:ext cx="510302" cy="510302"/>
          </a:xfrm>
          <a:prstGeom prst="roundRect">
            <a:avLst>
              <a:gd name="adj" fmla="val 6667"/>
            </a:avLst>
          </a:prstGeom>
          <a:solidFill>
            <a:srgbClr val="3A3B3C"/>
          </a:solidFill>
          <a:ln/>
        </p:spPr>
      </p:sp>
      <p:sp>
        <p:nvSpPr>
          <p:cNvPr id="16" name="Text 14"/>
          <p:cNvSpPr/>
          <p:nvPr/>
        </p:nvSpPr>
        <p:spPr>
          <a:xfrm>
            <a:off x="878860" y="573071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5</a:t>
            </a:r>
            <a:endParaRPr lang="en-US" sz="2650" dirty="0"/>
          </a:p>
        </p:txBody>
      </p:sp>
      <p:sp>
        <p:nvSpPr>
          <p:cNvPr id="17" name="Text 15"/>
          <p:cNvSpPr/>
          <p:nvPr/>
        </p:nvSpPr>
        <p:spPr>
          <a:xfrm>
            <a:off x="1530906" y="5688211"/>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Kimlik: Bizim özümüzü necə gördüyümüz</a:t>
            </a:r>
            <a:endParaRPr lang="en-US" sz="1750" dirty="0"/>
          </a:p>
        </p:txBody>
      </p:sp>
      <p:sp>
        <p:nvSpPr>
          <p:cNvPr id="18" name="Shape 16"/>
          <p:cNvSpPr/>
          <p:nvPr/>
        </p:nvSpPr>
        <p:spPr>
          <a:xfrm>
            <a:off x="7428667" y="5688211"/>
            <a:ext cx="510302" cy="510302"/>
          </a:xfrm>
          <a:prstGeom prst="roundRect">
            <a:avLst>
              <a:gd name="adj" fmla="val 6667"/>
            </a:avLst>
          </a:prstGeom>
          <a:solidFill>
            <a:srgbClr val="3A3B3C"/>
          </a:solidFill>
          <a:ln/>
        </p:spPr>
      </p:sp>
      <p:sp>
        <p:nvSpPr>
          <p:cNvPr id="19" name="Text 17"/>
          <p:cNvSpPr/>
          <p:nvPr/>
        </p:nvSpPr>
        <p:spPr>
          <a:xfrm>
            <a:off x="7513737" y="573071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6</a:t>
            </a:r>
            <a:endParaRPr lang="en-US" sz="2650" dirty="0"/>
          </a:p>
        </p:txBody>
      </p:sp>
      <p:sp>
        <p:nvSpPr>
          <p:cNvPr id="20" name="Text 18"/>
          <p:cNvSpPr/>
          <p:nvPr/>
        </p:nvSpPr>
        <p:spPr>
          <a:xfrm>
            <a:off x="8165783" y="5688211"/>
            <a:ext cx="5670947"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Məqsəd/Mənəviyyat: Bizim nə üçün yaşadığımız</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81927"/>
            <a:ext cx="724316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Holland Metodu (RIASEC)</a:t>
            </a:r>
            <a:endParaRPr lang="en-US" sz="4450" dirty="0"/>
          </a:p>
        </p:txBody>
      </p:sp>
      <p:sp>
        <p:nvSpPr>
          <p:cNvPr id="3" name="Shape 1"/>
          <p:cNvSpPr/>
          <p:nvPr/>
        </p:nvSpPr>
        <p:spPr>
          <a:xfrm>
            <a:off x="793790" y="3244334"/>
            <a:ext cx="6408063" cy="816531"/>
          </a:xfrm>
          <a:prstGeom prst="roundRect">
            <a:avLst>
              <a:gd name="adj" fmla="val 4167"/>
            </a:avLst>
          </a:prstGeom>
          <a:solidFill>
            <a:srgbClr val="3A3B3C"/>
          </a:solidFill>
          <a:ln/>
        </p:spPr>
      </p:sp>
      <p:sp>
        <p:nvSpPr>
          <p:cNvPr id="4" name="Text 2"/>
          <p:cNvSpPr/>
          <p:nvPr/>
        </p:nvSpPr>
        <p:spPr>
          <a:xfrm>
            <a:off x="1020604" y="3471148"/>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Realist: Praktik, fiziki, əl işi</a:t>
            </a:r>
            <a:endParaRPr lang="en-US" sz="1750" dirty="0"/>
          </a:p>
        </p:txBody>
      </p:sp>
      <p:sp>
        <p:nvSpPr>
          <p:cNvPr id="5" name="Shape 3"/>
          <p:cNvSpPr/>
          <p:nvPr/>
        </p:nvSpPr>
        <p:spPr>
          <a:xfrm>
            <a:off x="7428667" y="3244334"/>
            <a:ext cx="6408063" cy="816531"/>
          </a:xfrm>
          <a:prstGeom prst="roundRect">
            <a:avLst>
              <a:gd name="adj" fmla="val 4167"/>
            </a:avLst>
          </a:prstGeom>
          <a:solidFill>
            <a:srgbClr val="3A3B3C"/>
          </a:solidFill>
          <a:ln/>
        </p:spPr>
      </p:sp>
      <p:sp>
        <p:nvSpPr>
          <p:cNvPr id="6" name="Text 4"/>
          <p:cNvSpPr/>
          <p:nvPr/>
        </p:nvSpPr>
        <p:spPr>
          <a:xfrm>
            <a:off x="7655481" y="3471148"/>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Araşdırıcı: Tədqiqat, elmi, intellektual</a:t>
            </a:r>
            <a:endParaRPr lang="en-US" sz="1750" dirty="0"/>
          </a:p>
        </p:txBody>
      </p:sp>
      <p:sp>
        <p:nvSpPr>
          <p:cNvPr id="7" name="Shape 5"/>
          <p:cNvSpPr/>
          <p:nvPr/>
        </p:nvSpPr>
        <p:spPr>
          <a:xfrm>
            <a:off x="793790" y="4287679"/>
            <a:ext cx="6408063" cy="816531"/>
          </a:xfrm>
          <a:prstGeom prst="roundRect">
            <a:avLst>
              <a:gd name="adj" fmla="val 4167"/>
            </a:avLst>
          </a:prstGeom>
          <a:solidFill>
            <a:srgbClr val="3A3B3C"/>
          </a:solidFill>
          <a:ln/>
        </p:spPr>
      </p:sp>
      <p:sp>
        <p:nvSpPr>
          <p:cNvPr id="8" name="Text 6"/>
          <p:cNvSpPr/>
          <p:nvPr/>
        </p:nvSpPr>
        <p:spPr>
          <a:xfrm>
            <a:off x="1020604" y="4514493"/>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İncəsənətçi: Yaradıcı, ekspressiv, sənətkar</a:t>
            </a:r>
            <a:endParaRPr lang="en-US" sz="1750" dirty="0"/>
          </a:p>
        </p:txBody>
      </p:sp>
      <p:sp>
        <p:nvSpPr>
          <p:cNvPr id="9" name="Shape 7"/>
          <p:cNvSpPr/>
          <p:nvPr/>
        </p:nvSpPr>
        <p:spPr>
          <a:xfrm>
            <a:off x="7428667" y="4287679"/>
            <a:ext cx="6408063" cy="816531"/>
          </a:xfrm>
          <a:prstGeom prst="roundRect">
            <a:avLst>
              <a:gd name="adj" fmla="val 4167"/>
            </a:avLst>
          </a:prstGeom>
          <a:solidFill>
            <a:srgbClr val="3A3B3C"/>
          </a:solidFill>
          <a:ln/>
        </p:spPr>
      </p:sp>
      <p:sp>
        <p:nvSpPr>
          <p:cNvPr id="10" name="Text 8"/>
          <p:cNvSpPr/>
          <p:nvPr/>
        </p:nvSpPr>
        <p:spPr>
          <a:xfrm>
            <a:off x="7655481" y="4514493"/>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Sosial: İnsanlarla işləmə, kömək, ünsiyyət</a:t>
            </a:r>
            <a:endParaRPr lang="en-US" sz="1750" dirty="0"/>
          </a:p>
        </p:txBody>
      </p:sp>
      <p:sp>
        <p:nvSpPr>
          <p:cNvPr id="11" name="Shape 9"/>
          <p:cNvSpPr/>
          <p:nvPr/>
        </p:nvSpPr>
        <p:spPr>
          <a:xfrm>
            <a:off x="793790" y="5331023"/>
            <a:ext cx="6408063" cy="816531"/>
          </a:xfrm>
          <a:prstGeom prst="roundRect">
            <a:avLst>
              <a:gd name="adj" fmla="val 4167"/>
            </a:avLst>
          </a:prstGeom>
          <a:solidFill>
            <a:srgbClr val="3A3B3C"/>
          </a:solidFill>
          <a:ln/>
        </p:spPr>
      </p:sp>
      <p:sp>
        <p:nvSpPr>
          <p:cNvPr id="12" name="Text 10"/>
          <p:cNvSpPr/>
          <p:nvPr/>
        </p:nvSpPr>
        <p:spPr>
          <a:xfrm>
            <a:off x="1020604" y="5557838"/>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Sahibkar: Liderlik, risk götürmə, biznes</a:t>
            </a:r>
            <a:endParaRPr lang="en-US" sz="1750" dirty="0"/>
          </a:p>
        </p:txBody>
      </p:sp>
      <p:sp>
        <p:nvSpPr>
          <p:cNvPr id="13" name="Shape 11"/>
          <p:cNvSpPr/>
          <p:nvPr/>
        </p:nvSpPr>
        <p:spPr>
          <a:xfrm>
            <a:off x="7428667" y="5331023"/>
            <a:ext cx="6408063" cy="816531"/>
          </a:xfrm>
          <a:prstGeom prst="roundRect">
            <a:avLst>
              <a:gd name="adj" fmla="val 4167"/>
            </a:avLst>
          </a:prstGeom>
          <a:solidFill>
            <a:srgbClr val="3A3B3C"/>
          </a:solidFill>
          <a:ln/>
        </p:spPr>
      </p:sp>
      <p:sp>
        <p:nvSpPr>
          <p:cNvPr id="14" name="Text 12"/>
          <p:cNvSpPr/>
          <p:nvPr/>
        </p:nvSpPr>
        <p:spPr>
          <a:xfrm>
            <a:off x="7655481" y="5557838"/>
            <a:ext cx="5954435"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Konvensional: Qaydalar, təşkil, idarəetmə</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022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VİSA və Robert Dilts Məntiqsəl Səviyyələrinin Əlaqəsi</a:t>
            </a:r>
            <a:endParaRPr lang="en-US" sz="4450" dirty="0"/>
          </a:p>
        </p:txBody>
      </p:sp>
      <p:pic>
        <p:nvPicPr>
          <p:cNvPr id="4" name="Image 1" descr="preencoded.png"/>
          <p:cNvPicPr>
            <a:picLocks noChangeAspect="1"/>
          </p:cNvPicPr>
          <p:nvPr/>
        </p:nvPicPr>
        <p:blipFill>
          <a:blip r:embed="rId4"/>
          <a:stretch>
            <a:fillRect/>
          </a:stretch>
        </p:blipFill>
        <p:spPr>
          <a:xfrm>
            <a:off x="793790" y="3306723"/>
            <a:ext cx="566976" cy="566976"/>
          </a:xfrm>
          <a:prstGeom prst="rect">
            <a:avLst/>
          </a:prstGeom>
        </p:spPr>
      </p:pic>
      <p:sp>
        <p:nvSpPr>
          <p:cNvPr id="5" name="Text 1"/>
          <p:cNvSpPr/>
          <p:nvPr/>
        </p:nvSpPr>
        <p:spPr>
          <a:xfrm>
            <a:off x="793790" y="4100512"/>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Vizual: Şəkillər, rənglər, vizual təqdimatlar</a:t>
            </a:r>
            <a:endParaRPr lang="en-US" sz="1750" dirty="0"/>
          </a:p>
        </p:txBody>
      </p:sp>
      <p:pic>
        <p:nvPicPr>
          <p:cNvPr id="6" name="Image 2" descr="preencoded.png"/>
          <p:cNvPicPr>
            <a:picLocks noChangeAspect="1"/>
          </p:cNvPicPr>
          <p:nvPr/>
        </p:nvPicPr>
        <p:blipFill>
          <a:blip r:embed="rId5"/>
          <a:stretch>
            <a:fillRect/>
          </a:stretch>
        </p:blipFill>
        <p:spPr>
          <a:xfrm>
            <a:off x="3425904" y="3306723"/>
            <a:ext cx="566976" cy="566976"/>
          </a:xfrm>
          <a:prstGeom prst="rect">
            <a:avLst/>
          </a:prstGeom>
        </p:spPr>
      </p:pic>
      <p:sp>
        <p:nvSpPr>
          <p:cNvPr id="7" name="Text 2"/>
          <p:cNvSpPr/>
          <p:nvPr/>
        </p:nvSpPr>
        <p:spPr>
          <a:xfrm>
            <a:off x="3425904" y="4100512"/>
            <a:ext cx="2292072"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İşitsel: Səslər, musiqi, danışıqlar</a:t>
            </a:r>
            <a:endParaRPr lang="en-US" sz="1750" dirty="0"/>
          </a:p>
        </p:txBody>
      </p:sp>
      <p:pic>
        <p:nvPicPr>
          <p:cNvPr id="8" name="Image 3" descr="preencoded.png"/>
          <p:cNvPicPr>
            <a:picLocks noChangeAspect="1"/>
          </p:cNvPicPr>
          <p:nvPr/>
        </p:nvPicPr>
        <p:blipFill>
          <a:blip r:embed="rId6"/>
          <a:stretch>
            <a:fillRect/>
          </a:stretch>
        </p:blipFill>
        <p:spPr>
          <a:xfrm>
            <a:off x="6058138" y="3306723"/>
            <a:ext cx="566976" cy="566976"/>
          </a:xfrm>
          <a:prstGeom prst="rect">
            <a:avLst/>
          </a:prstGeom>
        </p:spPr>
      </p:pic>
      <p:sp>
        <p:nvSpPr>
          <p:cNvPr id="9" name="Text 3"/>
          <p:cNvSpPr/>
          <p:nvPr/>
        </p:nvSpPr>
        <p:spPr>
          <a:xfrm>
            <a:off x="6058138" y="4100512"/>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Kinestetik: Hisslər, toxunmalar, hərəkətlər</a:t>
            </a:r>
            <a:endParaRPr lang="en-US" sz="1750" dirty="0"/>
          </a:p>
        </p:txBody>
      </p:sp>
      <p:pic>
        <p:nvPicPr>
          <p:cNvPr id="10" name="Image 4" descr="preencoded.png"/>
          <p:cNvPicPr>
            <a:picLocks noChangeAspect="1"/>
          </p:cNvPicPr>
          <p:nvPr/>
        </p:nvPicPr>
        <p:blipFill>
          <a:blip r:embed="rId7"/>
          <a:stretch>
            <a:fillRect/>
          </a:stretch>
        </p:blipFill>
        <p:spPr>
          <a:xfrm>
            <a:off x="793790" y="5869662"/>
            <a:ext cx="566976" cy="566976"/>
          </a:xfrm>
          <a:prstGeom prst="rect">
            <a:avLst/>
          </a:prstGeom>
        </p:spPr>
      </p:pic>
      <p:sp>
        <p:nvSpPr>
          <p:cNvPr id="11" name="Text 4"/>
          <p:cNvSpPr/>
          <p:nvPr/>
        </p:nvSpPr>
        <p:spPr>
          <a:xfrm>
            <a:off x="793790" y="6663452"/>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Dijital: Məlumat, sistemlər, texnologiya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652" y="505658"/>
            <a:ext cx="13343096" cy="1149429"/>
          </a:xfrm>
          <a:prstGeom prst="rect">
            <a:avLst/>
          </a:prstGeom>
          <a:noFill/>
          <a:ln/>
        </p:spPr>
        <p:txBody>
          <a:bodyPr wrap="square" lIns="0" tIns="0" rIns="0" bIns="0" rtlCol="0" anchor="t"/>
          <a:lstStyle/>
          <a:p>
            <a:pPr marL="0" indent="0">
              <a:lnSpc>
                <a:spcPts val="4500"/>
              </a:lnSpc>
              <a:buNone/>
            </a:pPr>
            <a:r>
              <a:rPr lang="en-US" sz="3600" dirty="0">
                <a:solidFill>
                  <a:srgbClr val="F2E782"/>
                </a:solidFill>
                <a:latin typeface="Prata" pitchFamily="34" charset="0"/>
                <a:ea typeface="Prata" pitchFamily="34" charset="-122"/>
                <a:cs typeface="Prata" pitchFamily="34" charset="-120"/>
              </a:rPr>
              <a:t>Robert Dilts Məntiqsəl Səviyyələri və Holland Metodunun Əlaqəsi</a:t>
            </a:r>
            <a:endParaRPr lang="en-US" sz="3600" dirty="0"/>
          </a:p>
        </p:txBody>
      </p:sp>
      <p:sp>
        <p:nvSpPr>
          <p:cNvPr id="3" name="Shape 1"/>
          <p:cNvSpPr/>
          <p:nvPr/>
        </p:nvSpPr>
        <p:spPr>
          <a:xfrm>
            <a:off x="7303770" y="2022872"/>
            <a:ext cx="22860" cy="5701070"/>
          </a:xfrm>
          <a:prstGeom prst="roundRect">
            <a:avLst>
              <a:gd name="adj" fmla="val 120679"/>
            </a:avLst>
          </a:prstGeom>
          <a:solidFill>
            <a:srgbClr val="535455"/>
          </a:solidFill>
          <a:ln/>
        </p:spPr>
      </p:sp>
      <p:sp>
        <p:nvSpPr>
          <p:cNvPr id="4" name="Shape 2"/>
          <p:cNvSpPr/>
          <p:nvPr/>
        </p:nvSpPr>
        <p:spPr>
          <a:xfrm>
            <a:off x="6579453" y="2425065"/>
            <a:ext cx="551736" cy="22860"/>
          </a:xfrm>
          <a:prstGeom prst="roundRect">
            <a:avLst>
              <a:gd name="adj" fmla="val 120679"/>
            </a:avLst>
          </a:prstGeom>
          <a:solidFill>
            <a:srgbClr val="535455"/>
          </a:solidFill>
          <a:ln/>
        </p:spPr>
      </p:sp>
      <p:sp>
        <p:nvSpPr>
          <p:cNvPr id="5" name="Shape 3"/>
          <p:cNvSpPr/>
          <p:nvPr/>
        </p:nvSpPr>
        <p:spPr>
          <a:xfrm>
            <a:off x="7108329" y="2229683"/>
            <a:ext cx="413742" cy="413742"/>
          </a:xfrm>
          <a:prstGeom prst="roundRect">
            <a:avLst>
              <a:gd name="adj" fmla="val 6668"/>
            </a:avLst>
          </a:prstGeom>
          <a:solidFill>
            <a:srgbClr val="3A3B3C"/>
          </a:solidFill>
          <a:ln/>
        </p:spPr>
      </p:sp>
      <p:sp>
        <p:nvSpPr>
          <p:cNvPr id="6" name="Text 4"/>
          <p:cNvSpPr/>
          <p:nvPr/>
        </p:nvSpPr>
        <p:spPr>
          <a:xfrm>
            <a:off x="7177207" y="2264093"/>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1</a:t>
            </a:r>
            <a:endParaRPr lang="en-US" sz="2150" dirty="0"/>
          </a:p>
        </p:txBody>
      </p:sp>
      <p:sp>
        <p:nvSpPr>
          <p:cNvPr id="7" name="Text 5"/>
          <p:cNvSpPr/>
          <p:nvPr/>
        </p:nvSpPr>
        <p:spPr>
          <a:xfrm>
            <a:off x="643652" y="2206704"/>
            <a:ext cx="5752028" cy="294323"/>
          </a:xfrm>
          <a:prstGeom prst="rect">
            <a:avLst/>
          </a:prstGeom>
          <a:noFill/>
          <a:ln/>
        </p:spPr>
        <p:txBody>
          <a:bodyPr wrap="none" lIns="0" tIns="0" rIns="0" bIns="0" rtlCol="0" anchor="t"/>
          <a:lstStyle/>
          <a:p>
            <a:pPr marL="0" indent="0" algn="r">
              <a:lnSpc>
                <a:spcPts val="2300"/>
              </a:lnSpc>
              <a:buNone/>
            </a:pPr>
            <a:r>
              <a:rPr lang="en-US" sz="1400" dirty="0">
                <a:solidFill>
                  <a:srgbClr val="CFCBBF"/>
                </a:solidFill>
                <a:latin typeface="Raleway" pitchFamily="34" charset="0"/>
                <a:ea typeface="Raleway" pitchFamily="34" charset="-122"/>
                <a:cs typeface="Raleway" pitchFamily="34" charset="-120"/>
              </a:rPr>
              <a:t>Realist: Davranış, Bacarıqlar</a:t>
            </a:r>
            <a:endParaRPr lang="en-US" sz="1400" dirty="0"/>
          </a:p>
        </p:txBody>
      </p:sp>
      <p:sp>
        <p:nvSpPr>
          <p:cNvPr id="8" name="Shape 6"/>
          <p:cNvSpPr/>
          <p:nvPr/>
        </p:nvSpPr>
        <p:spPr>
          <a:xfrm>
            <a:off x="7499211" y="3344466"/>
            <a:ext cx="551736" cy="22860"/>
          </a:xfrm>
          <a:prstGeom prst="roundRect">
            <a:avLst>
              <a:gd name="adj" fmla="val 120679"/>
            </a:avLst>
          </a:prstGeom>
          <a:solidFill>
            <a:srgbClr val="535455"/>
          </a:solidFill>
          <a:ln/>
        </p:spPr>
      </p:sp>
      <p:sp>
        <p:nvSpPr>
          <p:cNvPr id="9" name="Shape 7"/>
          <p:cNvSpPr/>
          <p:nvPr/>
        </p:nvSpPr>
        <p:spPr>
          <a:xfrm>
            <a:off x="7108329" y="3149084"/>
            <a:ext cx="413742" cy="413742"/>
          </a:xfrm>
          <a:prstGeom prst="roundRect">
            <a:avLst>
              <a:gd name="adj" fmla="val 6668"/>
            </a:avLst>
          </a:prstGeom>
          <a:solidFill>
            <a:srgbClr val="3A3B3C"/>
          </a:solidFill>
          <a:ln/>
        </p:spPr>
      </p:sp>
      <p:sp>
        <p:nvSpPr>
          <p:cNvPr id="10" name="Text 8"/>
          <p:cNvSpPr/>
          <p:nvPr/>
        </p:nvSpPr>
        <p:spPr>
          <a:xfrm>
            <a:off x="7177207" y="3183493"/>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2</a:t>
            </a:r>
            <a:endParaRPr lang="en-US" sz="2150" dirty="0"/>
          </a:p>
        </p:txBody>
      </p:sp>
      <p:sp>
        <p:nvSpPr>
          <p:cNvPr id="11" name="Text 9"/>
          <p:cNvSpPr/>
          <p:nvPr/>
        </p:nvSpPr>
        <p:spPr>
          <a:xfrm>
            <a:off x="8234720" y="3126105"/>
            <a:ext cx="5752028" cy="294323"/>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Araşdırıcı: Dəyərlər/İnanclar, Məqsəd/Mənəviyyat</a:t>
            </a:r>
            <a:endParaRPr lang="en-US" sz="1400" dirty="0"/>
          </a:p>
        </p:txBody>
      </p:sp>
      <p:sp>
        <p:nvSpPr>
          <p:cNvPr id="12" name="Shape 10"/>
          <p:cNvSpPr/>
          <p:nvPr/>
        </p:nvSpPr>
        <p:spPr>
          <a:xfrm>
            <a:off x="6579453" y="4171950"/>
            <a:ext cx="551736" cy="22860"/>
          </a:xfrm>
          <a:prstGeom prst="roundRect">
            <a:avLst>
              <a:gd name="adj" fmla="val 120679"/>
            </a:avLst>
          </a:prstGeom>
          <a:solidFill>
            <a:srgbClr val="535455"/>
          </a:solidFill>
          <a:ln/>
        </p:spPr>
      </p:sp>
      <p:sp>
        <p:nvSpPr>
          <p:cNvPr id="13" name="Shape 11"/>
          <p:cNvSpPr/>
          <p:nvPr/>
        </p:nvSpPr>
        <p:spPr>
          <a:xfrm>
            <a:off x="7108329" y="3976568"/>
            <a:ext cx="413742" cy="413742"/>
          </a:xfrm>
          <a:prstGeom prst="roundRect">
            <a:avLst>
              <a:gd name="adj" fmla="val 6668"/>
            </a:avLst>
          </a:prstGeom>
          <a:solidFill>
            <a:srgbClr val="3A3B3C"/>
          </a:solidFill>
          <a:ln/>
        </p:spPr>
      </p:sp>
      <p:sp>
        <p:nvSpPr>
          <p:cNvPr id="14" name="Text 12"/>
          <p:cNvSpPr/>
          <p:nvPr/>
        </p:nvSpPr>
        <p:spPr>
          <a:xfrm>
            <a:off x="7177207" y="4010977"/>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3</a:t>
            </a:r>
            <a:endParaRPr lang="en-US" sz="2150" dirty="0"/>
          </a:p>
        </p:txBody>
      </p:sp>
      <p:sp>
        <p:nvSpPr>
          <p:cNvPr id="15" name="Text 13"/>
          <p:cNvSpPr/>
          <p:nvPr/>
        </p:nvSpPr>
        <p:spPr>
          <a:xfrm>
            <a:off x="643652" y="3953589"/>
            <a:ext cx="5752028" cy="294323"/>
          </a:xfrm>
          <a:prstGeom prst="rect">
            <a:avLst/>
          </a:prstGeom>
          <a:noFill/>
          <a:ln/>
        </p:spPr>
        <p:txBody>
          <a:bodyPr wrap="none" lIns="0" tIns="0" rIns="0" bIns="0" rtlCol="0" anchor="t"/>
          <a:lstStyle/>
          <a:p>
            <a:pPr marL="0" indent="0" algn="r">
              <a:lnSpc>
                <a:spcPts val="2300"/>
              </a:lnSpc>
              <a:buNone/>
            </a:pPr>
            <a:r>
              <a:rPr lang="en-US" sz="1400" dirty="0">
                <a:solidFill>
                  <a:srgbClr val="CFCBBF"/>
                </a:solidFill>
                <a:latin typeface="Raleway" pitchFamily="34" charset="0"/>
                <a:ea typeface="Raleway" pitchFamily="34" charset="-122"/>
                <a:cs typeface="Raleway" pitchFamily="34" charset="-120"/>
              </a:rPr>
              <a:t>İncəsənətçi: Kimlik, Məqsəd/Mənəviyyat</a:t>
            </a:r>
            <a:endParaRPr lang="en-US" sz="1400" dirty="0"/>
          </a:p>
        </p:txBody>
      </p:sp>
      <p:sp>
        <p:nvSpPr>
          <p:cNvPr id="16" name="Shape 14"/>
          <p:cNvSpPr/>
          <p:nvPr/>
        </p:nvSpPr>
        <p:spPr>
          <a:xfrm>
            <a:off x="7499211" y="4999553"/>
            <a:ext cx="551736" cy="22860"/>
          </a:xfrm>
          <a:prstGeom prst="roundRect">
            <a:avLst>
              <a:gd name="adj" fmla="val 120679"/>
            </a:avLst>
          </a:prstGeom>
          <a:solidFill>
            <a:srgbClr val="535455"/>
          </a:solidFill>
          <a:ln/>
        </p:spPr>
      </p:sp>
      <p:sp>
        <p:nvSpPr>
          <p:cNvPr id="17" name="Shape 15"/>
          <p:cNvSpPr/>
          <p:nvPr/>
        </p:nvSpPr>
        <p:spPr>
          <a:xfrm>
            <a:off x="7108329" y="4804172"/>
            <a:ext cx="413742" cy="413742"/>
          </a:xfrm>
          <a:prstGeom prst="roundRect">
            <a:avLst>
              <a:gd name="adj" fmla="val 6668"/>
            </a:avLst>
          </a:prstGeom>
          <a:solidFill>
            <a:srgbClr val="3A3B3C"/>
          </a:solidFill>
          <a:ln/>
        </p:spPr>
      </p:sp>
      <p:sp>
        <p:nvSpPr>
          <p:cNvPr id="18" name="Text 16"/>
          <p:cNvSpPr/>
          <p:nvPr/>
        </p:nvSpPr>
        <p:spPr>
          <a:xfrm>
            <a:off x="7177207" y="4838581"/>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4</a:t>
            </a:r>
            <a:endParaRPr lang="en-US" sz="2150" dirty="0"/>
          </a:p>
        </p:txBody>
      </p:sp>
      <p:sp>
        <p:nvSpPr>
          <p:cNvPr id="19" name="Text 17"/>
          <p:cNvSpPr/>
          <p:nvPr/>
        </p:nvSpPr>
        <p:spPr>
          <a:xfrm>
            <a:off x="8234720" y="4781193"/>
            <a:ext cx="5752028" cy="294323"/>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Sosial: Dəyərlər/İnanclar, Kimlik</a:t>
            </a:r>
            <a:endParaRPr lang="en-US" sz="1400" dirty="0"/>
          </a:p>
        </p:txBody>
      </p:sp>
      <p:sp>
        <p:nvSpPr>
          <p:cNvPr id="20" name="Shape 18"/>
          <p:cNvSpPr/>
          <p:nvPr/>
        </p:nvSpPr>
        <p:spPr>
          <a:xfrm>
            <a:off x="6579453" y="5827157"/>
            <a:ext cx="551736" cy="22860"/>
          </a:xfrm>
          <a:prstGeom prst="roundRect">
            <a:avLst>
              <a:gd name="adj" fmla="val 120679"/>
            </a:avLst>
          </a:prstGeom>
          <a:solidFill>
            <a:srgbClr val="535455"/>
          </a:solidFill>
          <a:ln/>
        </p:spPr>
      </p:sp>
      <p:sp>
        <p:nvSpPr>
          <p:cNvPr id="21" name="Shape 19"/>
          <p:cNvSpPr/>
          <p:nvPr/>
        </p:nvSpPr>
        <p:spPr>
          <a:xfrm>
            <a:off x="7108329" y="5631775"/>
            <a:ext cx="413742" cy="413742"/>
          </a:xfrm>
          <a:prstGeom prst="roundRect">
            <a:avLst>
              <a:gd name="adj" fmla="val 6668"/>
            </a:avLst>
          </a:prstGeom>
          <a:solidFill>
            <a:srgbClr val="3A3B3C"/>
          </a:solidFill>
          <a:ln/>
        </p:spPr>
      </p:sp>
      <p:sp>
        <p:nvSpPr>
          <p:cNvPr id="22" name="Text 20"/>
          <p:cNvSpPr/>
          <p:nvPr/>
        </p:nvSpPr>
        <p:spPr>
          <a:xfrm>
            <a:off x="7177207" y="5666184"/>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5</a:t>
            </a:r>
            <a:endParaRPr lang="en-US" sz="2150" dirty="0"/>
          </a:p>
        </p:txBody>
      </p:sp>
      <p:sp>
        <p:nvSpPr>
          <p:cNvPr id="23" name="Text 21"/>
          <p:cNvSpPr/>
          <p:nvPr/>
        </p:nvSpPr>
        <p:spPr>
          <a:xfrm>
            <a:off x="643652" y="5608796"/>
            <a:ext cx="5752028" cy="294323"/>
          </a:xfrm>
          <a:prstGeom prst="rect">
            <a:avLst/>
          </a:prstGeom>
          <a:noFill/>
          <a:ln/>
        </p:spPr>
        <p:txBody>
          <a:bodyPr wrap="none" lIns="0" tIns="0" rIns="0" bIns="0" rtlCol="0" anchor="t"/>
          <a:lstStyle/>
          <a:p>
            <a:pPr marL="0" indent="0" algn="r">
              <a:lnSpc>
                <a:spcPts val="2300"/>
              </a:lnSpc>
              <a:buNone/>
            </a:pPr>
            <a:r>
              <a:rPr lang="en-US" sz="1400" dirty="0">
                <a:solidFill>
                  <a:srgbClr val="CFCBBF"/>
                </a:solidFill>
                <a:latin typeface="Raleway" pitchFamily="34" charset="0"/>
                <a:ea typeface="Raleway" pitchFamily="34" charset="-122"/>
                <a:cs typeface="Raleway" pitchFamily="34" charset="-120"/>
              </a:rPr>
              <a:t>Sahibkar: Davranış, Kimlik</a:t>
            </a:r>
            <a:endParaRPr lang="en-US" sz="1400" dirty="0"/>
          </a:p>
        </p:txBody>
      </p:sp>
      <p:sp>
        <p:nvSpPr>
          <p:cNvPr id="24" name="Shape 22"/>
          <p:cNvSpPr/>
          <p:nvPr/>
        </p:nvSpPr>
        <p:spPr>
          <a:xfrm>
            <a:off x="7499211" y="6654760"/>
            <a:ext cx="551736" cy="22860"/>
          </a:xfrm>
          <a:prstGeom prst="roundRect">
            <a:avLst>
              <a:gd name="adj" fmla="val 120679"/>
            </a:avLst>
          </a:prstGeom>
          <a:solidFill>
            <a:srgbClr val="535455"/>
          </a:solidFill>
          <a:ln/>
        </p:spPr>
      </p:sp>
      <p:sp>
        <p:nvSpPr>
          <p:cNvPr id="25" name="Shape 23"/>
          <p:cNvSpPr/>
          <p:nvPr/>
        </p:nvSpPr>
        <p:spPr>
          <a:xfrm>
            <a:off x="7108329" y="6459379"/>
            <a:ext cx="413742" cy="413742"/>
          </a:xfrm>
          <a:prstGeom prst="roundRect">
            <a:avLst>
              <a:gd name="adj" fmla="val 6668"/>
            </a:avLst>
          </a:prstGeom>
          <a:solidFill>
            <a:srgbClr val="3A3B3C"/>
          </a:solidFill>
          <a:ln/>
        </p:spPr>
      </p:sp>
      <p:sp>
        <p:nvSpPr>
          <p:cNvPr id="26" name="Text 24"/>
          <p:cNvSpPr/>
          <p:nvPr/>
        </p:nvSpPr>
        <p:spPr>
          <a:xfrm>
            <a:off x="7177207" y="6493788"/>
            <a:ext cx="275868" cy="344805"/>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6</a:t>
            </a:r>
            <a:endParaRPr lang="en-US" sz="2150" dirty="0"/>
          </a:p>
        </p:txBody>
      </p:sp>
      <p:sp>
        <p:nvSpPr>
          <p:cNvPr id="27" name="Text 25"/>
          <p:cNvSpPr/>
          <p:nvPr/>
        </p:nvSpPr>
        <p:spPr>
          <a:xfrm>
            <a:off x="8234720" y="6436400"/>
            <a:ext cx="5752028" cy="294323"/>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Konvensional: Ətraf Mühit, Bacarıqlar</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44967"/>
            <a:ext cx="964692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Praktiki Tətbiq: Karyera Planlaması</a:t>
            </a:r>
            <a:endParaRPr lang="en-US" sz="4450" dirty="0"/>
          </a:p>
        </p:txBody>
      </p:sp>
      <p:pic>
        <p:nvPicPr>
          <p:cNvPr id="4" name="Image 1" descr="preencoded.png"/>
          <p:cNvPicPr>
            <a:picLocks noChangeAspect="1"/>
          </p:cNvPicPr>
          <p:nvPr/>
        </p:nvPicPr>
        <p:blipFill>
          <a:blip r:embed="rId4"/>
          <a:stretch>
            <a:fillRect/>
          </a:stretch>
        </p:blipFill>
        <p:spPr>
          <a:xfrm>
            <a:off x="793790" y="4593908"/>
            <a:ext cx="4347567" cy="907256"/>
          </a:xfrm>
          <a:prstGeom prst="rect">
            <a:avLst/>
          </a:prstGeom>
        </p:spPr>
      </p:pic>
      <p:sp>
        <p:nvSpPr>
          <p:cNvPr id="5" name="Text 1"/>
          <p:cNvSpPr/>
          <p:nvPr/>
        </p:nvSpPr>
        <p:spPr>
          <a:xfrm>
            <a:off x="1020604" y="584132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Holland testindən istifadə edərək uyğun karyera sahələrinin müəyyən edilməsi.</a:t>
            </a:r>
            <a:endParaRPr lang="en-US" sz="1750" dirty="0"/>
          </a:p>
        </p:txBody>
      </p:sp>
      <p:pic>
        <p:nvPicPr>
          <p:cNvPr id="6" name="Image 2" descr="preencoded.png"/>
          <p:cNvPicPr>
            <a:picLocks noChangeAspect="1"/>
          </p:cNvPicPr>
          <p:nvPr/>
        </p:nvPicPr>
        <p:blipFill>
          <a:blip r:embed="rId5"/>
          <a:stretch>
            <a:fillRect/>
          </a:stretch>
        </p:blipFill>
        <p:spPr>
          <a:xfrm>
            <a:off x="5141357" y="4593908"/>
            <a:ext cx="4347567" cy="907256"/>
          </a:xfrm>
          <a:prstGeom prst="rect">
            <a:avLst/>
          </a:prstGeom>
        </p:spPr>
      </p:pic>
      <p:sp>
        <p:nvSpPr>
          <p:cNvPr id="7" name="Text 2"/>
          <p:cNvSpPr/>
          <p:nvPr/>
        </p:nvSpPr>
        <p:spPr>
          <a:xfrm>
            <a:off x="5368171" y="5841325"/>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Robert Diltsin məntiqsəl səviyyələrindən istifadə edərək karyera məqsədlərinin dəqiqləşdirilməsi.</a:t>
            </a:r>
            <a:endParaRPr lang="en-US" sz="1750" dirty="0"/>
          </a:p>
        </p:txBody>
      </p:sp>
      <p:pic>
        <p:nvPicPr>
          <p:cNvPr id="8" name="Image 3" descr="preencoded.png"/>
          <p:cNvPicPr>
            <a:picLocks noChangeAspect="1"/>
          </p:cNvPicPr>
          <p:nvPr/>
        </p:nvPicPr>
        <p:blipFill>
          <a:blip r:embed="rId6"/>
          <a:stretch>
            <a:fillRect/>
          </a:stretch>
        </p:blipFill>
        <p:spPr>
          <a:xfrm>
            <a:off x="9488924" y="4593908"/>
            <a:ext cx="4347567" cy="907256"/>
          </a:xfrm>
          <a:prstGeom prst="rect">
            <a:avLst/>
          </a:prstGeom>
        </p:spPr>
      </p:pic>
      <p:sp>
        <p:nvSpPr>
          <p:cNvPr id="9" name="Text 3"/>
          <p:cNvSpPr/>
          <p:nvPr/>
        </p:nvSpPr>
        <p:spPr>
          <a:xfrm>
            <a:off x="9715738" y="584132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VİSA alətindən istifadə edərək öyrənmə tərzinə uyğun inkişaf planının yaradılması.</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39885"/>
            <a:ext cx="871132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Praktiki Tətbiq: Kommunikasiya</a:t>
            </a:r>
            <a:endParaRPr lang="en-US" sz="4450" dirty="0"/>
          </a:p>
        </p:txBody>
      </p:sp>
      <p:sp>
        <p:nvSpPr>
          <p:cNvPr id="4" name="Shape 1"/>
          <p:cNvSpPr/>
          <p:nvPr/>
        </p:nvSpPr>
        <p:spPr>
          <a:xfrm>
            <a:off x="793790" y="5569268"/>
            <a:ext cx="4120753" cy="226814"/>
          </a:xfrm>
          <a:prstGeom prst="roundRect">
            <a:avLst>
              <a:gd name="adj" fmla="val 15001"/>
            </a:avLst>
          </a:prstGeom>
          <a:solidFill>
            <a:srgbClr val="3A3B3C"/>
          </a:solidFill>
          <a:ln/>
        </p:spPr>
      </p:sp>
      <p:sp>
        <p:nvSpPr>
          <p:cNvPr id="5" name="Text 2"/>
          <p:cNvSpPr/>
          <p:nvPr/>
        </p:nvSpPr>
        <p:spPr>
          <a:xfrm>
            <a:off x="793790" y="6136243"/>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VİSA alətindən istifadə edərək fərqli insanlarla effektiv ünsiyyət qurmağın yolları.</a:t>
            </a:r>
            <a:endParaRPr lang="en-US" sz="1750" dirty="0"/>
          </a:p>
        </p:txBody>
      </p:sp>
      <p:sp>
        <p:nvSpPr>
          <p:cNvPr id="6" name="Shape 3"/>
          <p:cNvSpPr/>
          <p:nvPr/>
        </p:nvSpPr>
        <p:spPr>
          <a:xfrm>
            <a:off x="5254704" y="5228987"/>
            <a:ext cx="4120872" cy="226814"/>
          </a:xfrm>
          <a:prstGeom prst="roundRect">
            <a:avLst>
              <a:gd name="adj" fmla="val 15001"/>
            </a:avLst>
          </a:prstGeom>
          <a:solidFill>
            <a:srgbClr val="3A3B3C"/>
          </a:solidFill>
          <a:ln/>
        </p:spPr>
      </p:sp>
      <p:sp>
        <p:nvSpPr>
          <p:cNvPr id="7" name="Text 4"/>
          <p:cNvSpPr/>
          <p:nvPr/>
        </p:nvSpPr>
        <p:spPr>
          <a:xfrm>
            <a:off x="5254704" y="5795963"/>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Robert Diltsin məntiqsəl səviyyələrindən istifadə edərək insanları anlamaq və motivasiya etmək.</a:t>
            </a:r>
            <a:endParaRPr lang="en-US" sz="1750" dirty="0"/>
          </a:p>
        </p:txBody>
      </p:sp>
      <p:sp>
        <p:nvSpPr>
          <p:cNvPr id="8" name="Shape 5"/>
          <p:cNvSpPr/>
          <p:nvPr/>
        </p:nvSpPr>
        <p:spPr>
          <a:xfrm>
            <a:off x="9715738" y="4888825"/>
            <a:ext cx="4120872" cy="226814"/>
          </a:xfrm>
          <a:prstGeom prst="roundRect">
            <a:avLst>
              <a:gd name="adj" fmla="val 15001"/>
            </a:avLst>
          </a:prstGeom>
          <a:solidFill>
            <a:srgbClr val="3A3B3C"/>
          </a:solidFill>
          <a:ln/>
        </p:spPr>
      </p:sp>
      <p:sp>
        <p:nvSpPr>
          <p:cNvPr id="9" name="Text 6"/>
          <p:cNvSpPr/>
          <p:nvPr/>
        </p:nvSpPr>
        <p:spPr>
          <a:xfrm>
            <a:off x="9715738" y="5455801"/>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Münaqişələrin həllində bu iki alətin istifadəsi.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Nəticə</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VİSA, Robert Dilts və Holland metodları fərdi inkişaf və karyera planlamasında sizə doğru yol tapmaqda kömək edə bilər. Bu alətlərin effektiv istifadəsi sizə uğurlu bir karyera, şəxsi inkişaf və daha effektiv ünsiyyət qurma imkanı verir. Bu konseptlər haqqında daha çox öyrənmək üçün araşdırma aparın, seminarlara qatılın və bu alətlərin gücünü özünüz kəşf edin.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413</Words>
  <Application>Microsoft Office PowerPoint</Application>
  <PresentationFormat>Custom</PresentationFormat>
  <Paragraphs>61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Prata</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cp:revision>
  <dcterms:created xsi:type="dcterms:W3CDTF">2025-03-09T12:12:32Z</dcterms:created>
  <dcterms:modified xsi:type="dcterms:W3CDTF">2025-03-09T12:23:39Z</dcterms:modified>
</cp:coreProperties>
</file>